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720" r:id="rId2"/>
    <p:sldId id="687" r:id="rId3"/>
    <p:sldId id="752" r:id="rId4"/>
    <p:sldId id="662" r:id="rId5"/>
    <p:sldId id="745" r:id="rId6"/>
    <p:sldId id="75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9"/>
    <p:restoredTop sz="91823"/>
  </p:normalViewPr>
  <p:slideViewPr>
    <p:cSldViewPr snapToGrid="0" snapToObjects="1">
      <p:cViewPr>
        <p:scale>
          <a:sx n="100" d="100"/>
          <a:sy n="100" d="100"/>
        </p:scale>
        <p:origin x="1480" y="-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3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54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4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3/29/17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pers.nips.cc/paper/5656-hidden-technical-debt-in-machine-learning-systems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3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s://github.com/Microsoft/CNTK)" TargetMode="External"/><Relationship Id="rId5" Type="http://schemas.openxmlformats.org/officeDocument/2006/relationships/hyperlink" Target="https://aws.amazon.com/mxnet)" TargetMode="External"/><Relationship Id="rId6" Type="http://schemas.openxmlformats.org/officeDocument/2006/relationships/hyperlink" Target="https://keras.io/)" TargetMode="External"/><Relationship Id="rId7" Type="http://schemas.openxmlformats.org/officeDocument/2006/relationships/hyperlink" Target="https://github.com/Theano" TargetMode="External"/><Relationship Id="rId8" Type="http://schemas.openxmlformats.org/officeDocument/2006/relationships/hyperlink" Target="https://openreview.net/pdf?id=r1Ue8Hcxg" TargetMode="External"/><Relationship Id="rId9" Type="http://schemas.openxmlformats.org/officeDocument/2006/relationships/hyperlink" Target="http://papers.nips.cc/paper/6461-learning-to-learn-by-gradient-descent-by-gradient-descen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blog.openai.com/evolution-strateg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jpg"/><Relationship Id="rId13" Type="http://schemas.openxmlformats.org/officeDocument/2006/relationships/image" Target="../media/image730.png"/><Relationship Id="rId1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hyperlink" Target="https://deepmind.com/research/alphago/" TargetMode="External"/><Relationship Id="rId5" Type="http://schemas.openxmlformats.org/officeDocument/2006/relationships/hyperlink" Target="https://arxiv.org/abs/1412.6572" TargetMode="External"/><Relationship Id="rId6" Type="http://schemas.openxmlformats.org/officeDocument/2006/relationships/hyperlink" Target="https://arxiv.org/abs/1606.04474" TargetMode="External"/><Relationship Id="rId7" Type="http://schemas.openxmlformats.org/officeDocument/2006/relationships/hyperlink" Target="https://openreview.net/pdf?id=r1Ue8Hcxg" TargetMode="External"/><Relationship Id="rId8" Type="http://schemas.openxmlformats.org/officeDocument/2006/relationships/hyperlink" Target="https://arxiv.org/pdf/1509.06321.pdf" TargetMode="External"/><Relationship Id="rId9" Type="http://schemas.openxmlformats.org/officeDocument/2006/relationships/hyperlink" Target="http://arxiv.org/pdf/1608.08225v1.pdf" TargetMode="External"/><Relationship Id="rId10" Type="http://schemas.openxmlformats.org/officeDocument/2006/relationships/hyperlink" Target="https://arxiv.org/pdf/1703.03864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 We Need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1637"/>
            <a:ext cx="8229600" cy="476726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Find a Useful Theory of Networking</a:t>
            </a:r>
          </a:p>
          <a:p>
            <a:pPr lvl="1"/>
            <a:r>
              <a:rPr lang="en-US" dirty="0" smtClean="0"/>
              <a:t>As opposed to ad-hoc approaches</a:t>
            </a:r>
          </a:p>
          <a:p>
            <a:pPr lvl="1"/>
            <a:r>
              <a:rPr lang="en-US" dirty="0" smtClean="0"/>
              <a:t>Again, consider the success of convolutional neural networks</a:t>
            </a:r>
          </a:p>
          <a:p>
            <a:pPr lvl="1"/>
            <a:r>
              <a:rPr lang="en-US" dirty="0" smtClean="0"/>
              <a:t>What is the “interlingua” for networking?</a:t>
            </a:r>
          </a:p>
          <a:p>
            <a:endParaRPr lang="en-US" dirty="0"/>
          </a:p>
          <a:p>
            <a:r>
              <a:rPr lang="en-US" dirty="0" smtClean="0"/>
              <a:t>Public Data Sets</a:t>
            </a:r>
          </a:p>
          <a:p>
            <a:endParaRPr lang="en-US" dirty="0"/>
          </a:p>
          <a:p>
            <a:r>
              <a:rPr lang="en-US" dirty="0" smtClean="0"/>
              <a:t>Skill Sets</a:t>
            </a:r>
          </a:p>
          <a:p>
            <a:pPr lvl="1"/>
            <a:r>
              <a:rPr lang="en-US" dirty="0" smtClean="0"/>
              <a:t>But watch out </a:t>
            </a:r>
          </a:p>
          <a:p>
            <a:pPr lvl="1"/>
            <a:r>
              <a:rPr lang="en-US" dirty="0" smtClean="0">
                <a:hlinkClick r:id="rId2"/>
              </a:rPr>
              <a:t>https://papers.nips.cc/paper/5656-hidden-technical-debt-in-machine-learning-systems.pdf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state of the art machine learning algorithms</a:t>
            </a:r>
          </a:p>
          <a:p>
            <a:endParaRPr lang="en-US" dirty="0" smtClean="0"/>
          </a:p>
          <a:p>
            <a:r>
              <a:rPr lang="en-US" dirty="0" smtClean="0"/>
              <a:t>Build ML platforms and associated automation</a:t>
            </a:r>
          </a:p>
          <a:p>
            <a:endParaRPr lang="en-US" dirty="0" smtClean="0"/>
          </a:p>
          <a:p>
            <a:r>
              <a:rPr lang="en-US" dirty="0" smtClean="0"/>
              <a:t>Explainable end-to-end systems</a:t>
            </a:r>
          </a:p>
          <a:p>
            <a:endParaRPr lang="en-US" dirty="0"/>
          </a:p>
          <a:p>
            <a:r>
              <a:rPr lang="en-US" dirty="0" smtClean="0"/>
              <a:t>Learn control not </a:t>
            </a:r>
            <a:r>
              <a:rPr lang="en-US" dirty="0"/>
              <a:t>just </a:t>
            </a:r>
            <a:r>
              <a:rPr lang="en-US" dirty="0" smtClean="0"/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4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101611"/>
            <a:ext cx="89610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Learning Control?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000" b="1" i="1" dirty="0" smtClean="0">
                <a:solidFill>
                  <a:srgbClr val="FF0000"/>
                </a:solidFill>
              </a:rPr>
              <a:t>Reinforcement Learning Meets Monte Carlo Tree Search and Deep Learning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4876799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1190156" y="2189018"/>
            <a:ext cx="3355470" cy="2592959"/>
            <a:chOff x="1190156" y="2189018"/>
            <a:chExt cx="3355470" cy="2592959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0156" y="4443423"/>
              <a:ext cx="3355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coded control logic (not learned)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2223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DevOPs: Agent can learn workflow automation (e.g</a:t>
                  </a:r>
                  <a:r>
                    <a:rPr lang="en-US" dirty="0">
                      <a:latin typeface="Dual 400" panose="02000603000000020004" pitchFamily="2" charset="0"/>
                    </a:rPr>
                    <a:t>. 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Openstack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 smtClean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hlinkClick r:id="rId7"/>
                </a:rPr>
                <a:t>http://www.nature.com/nature/journal/v529/n7587/full/nature16961.html</a:t>
              </a:r>
              <a:endParaRPr lang="en-US" sz="14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257601"/>
            <a:ext cx="8971722" cy="697813"/>
          </a:xfrm>
        </p:spPr>
        <p:txBody>
          <a:bodyPr>
            <a:normAutofit/>
          </a:bodyPr>
          <a:lstStyle/>
          <a:p>
            <a:pPr>
              <a:tabLst>
                <a:tab pos="449263" algn="l"/>
              </a:tabLst>
            </a:pPr>
            <a:r>
              <a:rPr lang="en-US" sz="3600" smtClean="0"/>
              <a:t>Static </a:t>
            </a:r>
            <a:r>
              <a:rPr lang="en-US" sz="3600" dirty="0" smtClean="0"/>
              <a:t>vs. Reinforcement Learning Architectures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7278" y="1240317"/>
            <a:ext cx="7810923" cy="2610626"/>
            <a:chOff x="297278" y="1240317"/>
            <a:chExt cx="7810923" cy="26106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8" y="1240317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6" name="TextBox 15"/>
            <p:cNvSpPr txBox="1"/>
            <p:nvPr/>
          </p:nvSpPr>
          <p:spPr>
            <a:xfrm>
              <a:off x="4089152" y="1456101"/>
              <a:ext cx="4019049" cy="217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ML doesn’t have “agency</a:t>
              </a:r>
              <a:r>
                <a:rPr lang="en-US" dirty="0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833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Learns prediction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Largely off-line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7277" y="3998862"/>
            <a:ext cx="8176409" cy="2701768"/>
            <a:chOff x="297277" y="3998862"/>
            <a:chExt cx="8176409" cy="27017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7" y="3998862"/>
              <a:ext cx="3602357" cy="270176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9152" y="4404103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dirty="0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76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3000"/>
            <a:ext cx="8521700" cy="5662812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Lots of Network Data </a:t>
            </a:r>
          </a:p>
          <a:p>
            <a:pPr lvl="1"/>
            <a:r>
              <a:rPr lang="en-US" sz="1600" dirty="0" smtClean="0"/>
              <a:t>Standardized and labeled datasets still scarce</a:t>
            </a:r>
          </a:p>
          <a:p>
            <a:pPr lvl="1"/>
            <a:r>
              <a:rPr lang="en-US" sz="1600" dirty="0" smtClean="0"/>
              <a:t>However, most network data sources (e.g., netflow) not designed for ML</a:t>
            </a:r>
          </a:p>
          <a:p>
            <a:pPr lvl="1"/>
            <a:r>
              <a:rPr lang="en-US" sz="1600" dirty="0" smtClean="0"/>
              <a:t>Arbitrary </a:t>
            </a:r>
            <a:r>
              <a:rPr lang="en-US" sz="1600" dirty="0"/>
              <a:t>data </a:t>
            </a:r>
            <a:r>
              <a:rPr lang="en-US" sz="1600" dirty="0" smtClean="0"/>
              <a:t>might be over-valued</a:t>
            </a:r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r>
              <a:rPr lang="en-US" sz="2000" dirty="0"/>
              <a:t>Lots of open source ML frameworks, </a:t>
            </a:r>
            <a:r>
              <a:rPr lang="en-US" sz="2000" dirty="0" smtClean="0"/>
              <a:t>Cloud APIs, Examples,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r>
              <a:rPr lang="en-US" sz="1600" dirty="0" smtClean="0"/>
              <a:t>Google      --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2"/>
              </a:rPr>
              <a:t>tensorflow.org</a:t>
            </a:r>
            <a:r>
              <a:rPr lang="en-US" sz="1600" dirty="0" smtClean="0"/>
              <a:t>)</a:t>
            </a:r>
            <a:endParaRPr lang="en-US" sz="1600" dirty="0"/>
          </a:p>
          <a:p>
            <a:pPr lvl="1"/>
            <a:r>
              <a:rPr lang="en-US" sz="1600" dirty="0" smtClean="0"/>
              <a:t>Facebook -- Torch            (</a:t>
            </a:r>
            <a:r>
              <a:rPr lang="en-US" sz="1600" dirty="0">
                <a:hlinkClick r:id="rId3" action="ppaction://hlinkfile"/>
              </a:rPr>
              <a:t>torch.ch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Microsoft -- CNTK            (</a:t>
            </a:r>
            <a:r>
              <a:rPr lang="en-US" sz="1600" dirty="0" smtClean="0">
                <a:hlinkClick r:id="rId4"/>
              </a:rPr>
              <a:t>https://github.com/Microsoft/CNTK)</a:t>
            </a:r>
            <a:endParaRPr lang="en-US" sz="1600" dirty="0" smtClean="0"/>
          </a:p>
          <a:p>
            <a:pPr lvl="1"/>
            <a:r>
              <a:rPr lang="en-US" sz="1600" dirty="0" smtClean="0"/>
              <a:t>Amazon    -- MXNET        (</a:t>
            </a:r>
            <a:r>
              <a:rPr lang="en-US" sz="1600" dirty="0" smtClean="0">
                <a:hlinkClick r:id="rId5"/>
              </a:rPr>
              <a:t>https://aws.amazon.com/mxnet)</a:t>
            </a:r>
            <a:endParaRPr lang="en-US" sz="1600" dirty="0" smtClean="0"/>
          </a:p>
          <a:p>
            <a:pPr lvl="1"/>
            <a:r>
              <a:rPr lang="en-US" sz="1600" dirty="0" smtClean="0"/>
              <a:t>Other popular frameworks</a:t>
            </a:r>
          </a:p>
          <a:p>
            <a:pPr lvl="2"/>
            <a:r>
              <a:rPr lang="en-US" sz="1300" dirty="0" err="1" smtClean="0"/>
              <a:t>Keras</a:t>
            </a:r>
            <a:r>
              <a:rPr lang="en-US" sz="1300" dirty="0" smtClean="0"/>
              <a:t>     (</a:t>
            </a:r>
            <a:r>
              <a:rPr lang="en-US" sz="1300" dirty="0" smtClean="0">
                <a:hlinkClick r:id="rId6"/>
              </a:rPr>
              <a:t>https://keras.io/)</a:t>
            </a:r>
            <a:endParaRPr lang="en-US" sz="1300" dirty="0" smtClean="0"/>
          </a:p>
          <a:p>
            <a:pPr lvl="2"/>
            <a:r>
              <a:rPr lang="en-US" sz="1300" dirty="0" err="1" smtClean="0"/>
              <a:t>Theano</a:t>
            </a:r>
            <a:r>
              <a:rPr lang="en-US" sz="1300" dirty="0" smtClean="0"/>
              <a:t> (</a:t>
            </a:r>
            <a:r>
              <a:rPr lang="en-US" sz="1300" dirty="0" smtClean="0">
                <a:hlinkClick r:id="rId7"/>
              </a:rPr>
              <a:t>https://github.com/Theano</a:t>
            </a:r>
            <a:r>
              <a:rPr lang="en-US" sz="1300" dirty="0" smtClean="0"/>
              <a:t>)</a:t>
            </a:r>
            <a:endParaRPr lang="en-US" sz="1300" dirty="0"/>
          </a:p>
          <a:p>
            <a:pPr lvl="2"/>
            <a:r>
              <a:rPr lang="mr-IN" sz="1300" dirty="0" smtClean="0"/>
              <a:t>…</a:t>
            </a:r>
            <a:endParaRPr lang="en-US" sz="13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However, networking industry still dominated </a:t>
            </a:r>
            <a:r>
              <a:rPr lang="en-US" sz="2000" dirty="0" smtClean="0"/>
              <a:t>by </a:t>
            </a:r>
            <a:r>
              <a:rPr lang="en-US" sz="2000" dirty="0" err="1" smtClean="0"/>
              <a:t>MLwashing</a:t>
            </a:r>
            <a:r>
              <a:rPr lang="en-US" sz="2000" dirty="0" smtClean="0"/>
              <a:t>, platforms, clustering, </a:t>
            </a:r>
            <a:r>
              <a:rPr lang="mr-IN" sz="2000" dirty="0" smtClean="0"/>
              <a:t>…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Skills </a:t>
            </a:r>
            <a:r>
              <a:rPr lang="en-US" sz="2000" dirty="0"/>
              <a:t>gap </a:t>
            </a:r>
            <a:r>
              <a:rPr lang="en-US" sz="2000" dirty="0" smtClean="0"/>
              <a:t>persists and it still </a:t>
            </a:r>
            <a:r>
              <a:rPr lang="en-US" sz="2000" dirty="0"/>
              <a:t>requires skill/experience to</a:t>
            </a:r>
          </a:p>
          <a:p>
            <a:pPr lvl="1"/>
            <a:r>
              <a:rPr lang="en-US" sz="1600" dirty="0"/>
              <a:t>Build DNN </a:t>
            </a:r>
            <a:r>
              <a:rPr lang="en-US" sz="1600" dirty="0" smtClean="0"/>
              <a:t>architectures/models</a:t>
            </a:r>
          </a:p>
          <a:p>
            <a:pPr lvl="1"/>
            <a:r>
              <a:rPr lang="en-US" sz="1600" dirty="0" smtClean="0"/>
              <a:t>Find </a:t>
            </a:r>
            <a:r>
              <a:rPr lang="en-US" sz="1600" dirty="0"/>
              <a:t>”good” settings for </a:t>
            </a:r>
            <a:r>
              <a:rPr lang="en-US" sz="1600" dirty="0" smtClean="0"/>
              <a:t>hyper-parameters</a:t>
            </a:r>
          </a:p>
          <a:p>
            <a:pPr lvl="1"/>
            <a:r>
              <a:rPr lang="en-US" sz="1600" dirty="0" smtClean="0"/>
              <a:t>Prevent overfitting</a:t>
            </a:r>
          </a:p>
          <a:p>
            <a:pPr lvl="1"/>
            <a:r>
              <a:rPr lang="en-US" sz="1600" dirty="0" smtClean="0"/>
              <a:t>But again, be careful: SOTA </a:t>
            </a:r>
            <a:r>
              <a:rPr lang="en-US" sz="1600" dirty="0" err="1" smtClean="0"/>
              <a:t>LSTMs+RLs</a:t>
            </a:r>
            <a:r>
              <a:rPr lang="en-US" sz="1600" dirty="0" smtClean="0"/>
              <a:t> are starting to be able to </a:t>
            </a:r>
            <a:r>
              <a:rPr lang="en-US" sz="1600" dirty="0"/>
              <a:t>build </a:t>
            </a:r>
            <a:r>
              <a:rPr lang="en-US" sz="1600" dirty="0" smtClean="0"/>
              <a:t>neural networks</a:t>
            </a:r>
          </a:p>
          <a:p>
            <a:pPr lvl="2"/>
            <a:r>
              <a:rPr lang="en-US" sz="1200" dirty="0" smtClean="0">
                <a:hlinkClick r:id="rId8"/>
              </a:rPr>
              <a:t>https://openreview.net/pdf?id=r1Ue8Hcxg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9"/>
              </a:rPr>
              <a:t>http://papers.nips.cc/paper/6461-learning-to-learn-by-gradient-descent-by-gradient-descent.pdf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/>
          </a:p>
          <a:p>
            <a:pPr lvl="1"/>
            <a:r>
              <a:rPr lang="mr-IN" sz="1600" dirty="0" smtClean="0"/>
              <a:t>…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All of this said, you </a:t>
            </a:r>
            <a:r>
              <a:rPr lang="en-US" sz="2000" i="1" dirty="0" smtClean="0"/>
              <a:t>will</a:t>
            </a:r>
            <a:r>
              <a:rPr lang="en-US" sz="2000" dirty="0" smtClean="0"/>
              <a:t> be seeing ML in all facets of networking</a:t>
            </a:r>
          </a:p>
          <a:p>
            <a:pPr lvl="1"/>
            <a:r>
              <a:rPr lang="en-US" sz="1600" dirty="0" smtClean="0"/>
              <a:t>And everything else for that matter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13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 Call To Action</a:t>
            </a:r>
            <a:br>
              <a:rPr lang="en-US" dirty="0"/>
            </a:br>
            <a:r>
              <a:rPr lang="en-US" sz="3100" dirty="0"/>
              <a:t>Where Do We Need To Focus</a:t>
            </a:r>
            <a:r>
              <a:rPr lang="en-US" sz="3100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1844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Find a Useful Theory of Networking</a:t>
            </a:r>
          </a:p>
          <a:p>
            <a:pPr lvl="1"/>
            <a:r>
              <a:rPr lang="en-US" sz="1600" dirty="0" smtClean="0"/>
              <a:t>As opposed to ad-hoc approaches</a:t>
            </a:r>
          </a:p>
          <a:p>
            <a:pPr lvl="1"/>
            <a:r>
              <a:rPr lang="en-US" sz="1600" dirty="0" smtClean="0"/>
              <a:t>Again, consider the success of convolutional neural networks</a:t>
            </a:r>
          </a:p>
          <a:p>
            <a:pPr lvl="1"/>
            <a:r>
              <a:rPr lang="en-US" sz="1600" dirty="0" smtClean="0"/>
              <a:t>What is the “interlingua” for networking?</a:t>
            </a:r>
          </a:p>
          <a:p>
            <a:endParaRPr lang="en-US" sz="1800" dirty="0"/>
          </a:p>
          <a:p>
            <a:r>
              <a:rPr lang="en-US" sz="1800" dirty="0" smtClean="0"/>
              <a:t>Public Data Sets</a:t>
            </a:r>
          </a:p>
          <a:p>
            <a:endParaRPr lang="en-US" sz="1800" dirty="0"/>
          </a:p>
          <a:p>
            <a:r>
              <a:rPr lang="en-US" sz="1800" dirty="0" smtClean="0"/>
              <a:t>Skill Sets</a:t>
            </a:r>
          </a:p>
          <a:p>
            <a:endParaRPr lang="en-US" sz="1800" dirty="0" smtClean="0"/>
          </a:p>
          <a:p>
            <a:r>
              <a:rPr lang="en-US" sz="1800" dirty="0"/>
              <a:t>S</a:t>
            </a:r>
            <a:r>
              <a:rPr lang="en-US" sz="1800" dirty="0" smtClean="0"/>
              <a:t>tate of the art machine learning algorithms</a:t>
            </a:r>
          </a:p>
          <a:p>
            <a:endParaRPr lang="en-US" sz="1800" dirty="0" smtClean="0"/>
          </a:p>
          <a:p>
            <a:r>
              <a:rPr lang="en-US" sz="1800" dirty="0" smtClean="0"/>
              <a:t>ML platforms and associated automation</a:t>
            </a:r>
          </a:p>
          <a:p>
            <a:endParaRPr lang="en-US" sz="1800" dirty="0" smtClean="0"/>
          </a:p>
          <a:p>
            <a:r>
              <a:rPr lang="en-US" sz="1800" dirty="0" smtClean="0"/>
              <a:t>Explainable end-to-end systems</a:t>
            </a:r>
          </a:p>
          <a:p>
            <a:endParaRPr lang="en-US" sz="1800" dirty="0"/>
          </a:p>
          <a:p>
            <a:r>
              <a:rPr lang="en-US" sz="1800" dirty="0" smtClean="0"/>
              <a:t>Learn control not </a:t>
            </a:r>
            <a:r>
              <a:rPr lang="en-US" sz="1800" dirty="0"/>
              <a:t>just </a:t>
            </a:r>
            <a:r>
              <a:rPr lang="en-US" sz="1800" dirty="0" smtClean="0"/>
              <a:t>prediction</a:t>
            </a:r>
          </a:p>
          <a:p>
            <a:pPr lvl="1"/>
            <a:r>
              <a:rPr lang="en-US" sz="1600" dirty="0" smtClean="0"/>
              <a:t>Reinforcement Learning</a:t>
            </a:r>
          </a:p>
          <a:p>
            <a:pPr lvl="1"/>
            <a:r>
              <a:rPr lang="en-US" sz="1600" dirty="0" smtClean="0"/>
              <a:t>Evolution Strategies (</a:t>
            </a:r>
            <a:r>
              <a:rPr lang="en-US" sz="1600" dirty="0" smtClean="0">
                <a:hlinkClick r:id="rId4"/>
              </a:rPr>
              <a:t>https://blog.openai.com/evolution-strategies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Others?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0043160" y="815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125009"/>
            <a:ext cx="8826758" cy="102214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Finally</a:t>
            </a:r>
            <a:r>
              <a:rPr lang="mr-IN" sz="4000" dirty="0" smtClean="0"/>
              <a:t>…</a:t>
            </a:r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21" y="1147155"/>
            <a:ext cx="8705460" cy="538136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Back-propagation</a:t>
            </a:r>
          </a:p>
          <a:p>
            <a:pPr lvl="1"/>
            <a:r>
              <a:rPr lang="en-US" sz="1600" dirty="0" smtClean="0"/>
              <a:t>Gradient-based optimization/back-propagation</a:t>
            </a:r>
          </a:p>
          <a:p>
            <a:pPr lvl="1"/>
            <a:r>
              <a:rPr lang="en-US" sz="1600" dirty="0"/>
              <a:t>Why is such a simple algorithm so powerful</a:t>
            </a:r>
            <a:r>
              <a:rPr lang="en-US" sz="1600" dirty="0" smtClean="0"/>
              <a:t>?</a:t>
            </a:r>
          </a:p>
          <a:p>
            <a:pPr lvl="1"/>
            <a:r>
              <a:rPr lang="en-US" sz="1600" dirty="0"/>
              <a:t>New optimizer/</a:t>
            </a:r>
            <a:r>
              <a:rPr lang="en-US" sz="1600" dirty="0" err="1"/>
              <a:t>optimizee</a:t>
            </a:r>
            <a:r>
              <a:rPr lang="en-US" sz="1600" dirty="0"/>
              <a:t> </a:t>
            </a:r>
            <a:r>
              <a:rPr lang="en-US" sz="1600" dirty="0" smtClean="0"/>
              <a:t>paradigms</a:t>
            </a:r>
          </a:p>
          <a:p>
            <a:pPr lvl="2"/>
            <a:r>
              <a:rPr lang="en-US" sz="1400" dirty="0" err="1" smtClean="0"/>
              <a:t>AlphaGo</a:t>
            </a:r>
            <a:endParaRPr lang="en-US" sz="1400" dirty="0" smtClean="0"/>
          </a:p>
          <a:p>
            <a:pPr lvl="3"/>
            <a:r>
              <a:rPr lang="en-US" sz="1000" dirty="0" smtClean="0">
                <a:hlinkClick r:id="rId4"/>
              </a:rPr>
              <a:t>https://deepmind.com/research/alphago</a:t>
            </a:r>
            <a:endParaRPr lang="en-US" sz="1000" dirty="0" smtClean="0"/>
          </a:p>
          <a:p>
            <a:pPr lvl="2"/>
            <a:r>
              <a:rPr lang="en-US" sz="1200" dirty="0" smtClean="0"/>
              <a:t>Adversarial </a:t>
            </a:r>
            <a:r>
              <a:rPr lang="en-US" sz="1200" dirty="0"/>
              <a:t>Images/Generative Adversarial Nets (GANs)</a:t>
            </a:r>
            <a:endParaRPr lang="en-US" sz="1200" dirty="0">
              <a:hlinkClick r:id="rId5"/>
            </a:endParaRPr>
          </a:p>
          <a:p>
            <a:pPr lvl="3"/>
            <a:r>
              <a:rPr lang="en-US" sz="1000" dirty="0">
                <a:hlinkClick r:id="rId5"/>
              </a:rPr>
              <a:t>https://</a:t>
            </a:r>
            <a:r>
              <a:rPr lang="en-US" sz="1000" dirty="0" smtClean="0">
                <a:hlinkClick r:id="rId5"/>
              </a:rPr>
              <a:t>arxiv.org/abs/1412.6572</a:t>
            </a:r>
            <a:endParaRPr lang="en-US" sz="1000" dirty="0" smtClean="0"/>
          </a:p>
          <a:p>
            <a:pPr lvl="2"/>
            <a:r>
              <a:rPr lang="en-US" sz="1200" dirty="0" smtClean="0"/>
              <a:t>Learning to learn </a:t>
            </a:r>
            <a:r>
              <a:rPr lang="en-US" sz="1200" dirty="0"/>
              <a:t>by gradient descent by gradient </a:t>
            </a:r>
            <a:r>
              <a:rPr lang="en-US" sz="1200" dirty="0" smtClean="0"/>
              <a:t>descent</a:t>
            </a:r>
          </a:p>
          <a:p>
            <a:pPr lvl="3"/>
            <a:r>
              <a:rPr lang="mr-IN" sz="1000" dirty="0" smtClean="0">
                <a:hlinkClick r:id="rId6"/>
              </a:rPr>
              <a:t>https://arxiv.org/abs/1606.04474</a:t>
            </a:r>
            <a:endParaRPr lang="en-US" sz="1000" dirty="0"/>
          </a:p>
          <a:p>
            <a:pPr lvl="2"/>
            <a:r>
              <a:rPr lang="en-US" sz="1200" dirty="0" smtClean="0"/>
              <a:t>Neural Architecture Search With Reinforcement Learning</a:t>
            </a:r>
          </a:p>
          <a:p>
            <a:pPr lvl="3"/>
            <a:r>
              <a:rPr lang="en-US" sz="1000" dirty="0" smtClean="0">
                <a:hlinkClick r:id="rId7"/>
              </a:rPr>
              <a:t>https://openreview.net/pdf?id=r1Ue8Hcxg</a:t>
            </a:r>
            <a:endParaRPr lang="en-US" sz="1000" dirty="0" smtClean="0"/>
          </a:p>
          <a:p>
            <a:endParaRPr lang="en-US" sz="1600" dirty="0" smtClean="0"/>
          </a:p>
          <a:p>
            <a:r>
              <a:rPr lang="en-US" sz="2000" dirty="0" smtClean="0"/>
              <a:t>Neural Nets</a:t>
            </a:r>
          </a:p>
          <a:p>
            <a:pPr lvl="1"/>
            <a:r>
              <a:rPr lang="en-US" sz="1600" dirty="0" smtClean="0"/>
              <a:t>What are the units (artificial neurons) actually doing?</a:t>
            </a:r>
          </a:p>
          <a:p>
            <a:pPr lvl="1"/>
            <a:r>
              <a:rPr lang="en-US" sz="1600" dirty="0" smtClean="0">
                <a:hlinkClick r:id="rId8"/>
              </a:rPr>
              <a:t>https://arxiv.org/pdf/1509.06321.pdf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Why does deep and cheap learning work so well?</a:t>
            </a:r>
          </a:p>
          <a:p>
            <a:pPr lvl="1"/>
            <a:r>
              <a:rPr lang="en-US" sz="1600" dirty="0" smtClean="0"/>
              <a:t>Physics perspective</a:t>
            </a:r>
          </a:p>
          <a:p>
            <a:pPr lvl="1"/>
            <a:r>
              <a:rPr lang="en-US" sz="1600" dirty="0" smtClean="0">
                <a:hlinkClick r:id="rId9"/>
              </a:rPr>
              <a:t>http://arxiv.org/pdf/1608.08225v1.pdf</a:t>
            </a:r>
            <a:endParaRPr lang="en-US" sz="1600" dirty="0" smtClean="0"/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0"/>
            </a:endParaRPr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0"/>
            </a:endParaRPr>
          </a:p>
          <a:p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2399037"/>
            <a:ext cx="3068903" cy="19402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4505006"/>
            <a:ext cx="3068903" cy="123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So how many 28x28 grayscale images are there?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Say there are 8 bits of grayscale </a:t>
                </a:r>
                <a:r>
                  <a:rPr lang="en-US" sz="1200" dirty="0" smtClean="0">
                    <a:sym typeface="Wingdings"/>
                  </a:rPr>
                  <a:t> 256</a:t>
                </a:r>
                <a:r>
                  <a:rPr lang="en-US" sz="1200" baseline="30000" dirty="0" smtClean="0">
                    <a:sym typeface="Wingdings"/>
                  </a:rPr>
                  <a:t>784</a:t>
                </a:r>
                <a:r>
                  <a:rPr lang="en-US" sz="1200" dirty="0" smtClean="0">
                    <a:sym typeface="Wingdings"/>
                  </a:rPr>
                  <a:t> possible images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is-IS" sz="1200" dirty="0" smtClean="0"/>
                  <a:t>Our autoencoder had 156800 parameters and 156800</a:t>
                </a:r>
                <a:r>
                  <a:rPr lang="en-US" sz="1200" dirty="0" smtClean="0"/>
                  <a:t>/256</a:t>
                </a:r>
                <a:r>
                  <a:rPr lang="en-US" sz="1200" baseline="30000" dirty="0" smtClean="0"/>
                  <a:t>784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1200" dirty="0" smtClean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>
                    <a:sym typeface="Wingdings"/>
                  </a:rPr>
                  <a:t>So how can a simple autoencoder find the MNIST subspace?</a:t>
                </a:r>
                <a:endParaRPr 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  <a:blipFill rotWithShape="0">
                <a:blip r:embed="rId13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1060628"/>
            <a:ext cx="3068903" cy="12200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940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7612</TotalTime>
  <Words>558</Words>
  <Application>Microsoft Macintosh PowerPoint</Application>
  <PresentationFormat>On-screen Show (4:3)</PresentationFormat>
  <Paragraphs>119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Cambria Math</vt:lpstr>
      <vt:lpstr>Dual 400</vt:lpstr>
      <vt:lpstr>Mangal</vt:lpstr>
      <vt:lpstr>Wingdings</vt:lpstr>
      <vt:lpstr>Office Theme</vt:lpstr>
      <vt:lpstr>So What Do We Need To Do?</vt:lpstr>
      <vt:lpstr>Learning Control? Reinforcement Learning Meets Monte Carlo Tree Search and Deep Learning</vt:lpstr>
      <vt:lpstr>Static vs. Reinforcement Learning Architectures</vt:lpstr>
      <vt:lpstr>Summary</vt:lpstr>
      <vt:lpstr>So Call To Action Where Do We Need To Focus?</vt:lpstr>
      <vt:lpstr>Finally…Many Beautiful Mysteries Remain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3292</cp:revision>
  <cp:lastPrinted>2016-12-13T18:22:50Z</cp:lastPrinted>
  <dcterms:created xsi:type="dcterms:W3CDTF">2015-05-12T14:16:44Z</dcterms:created>
  <dcterms:modified xsi:type="dcterms:W3CDTF">2017-03-29T14:21:03Z</dcterms:modified>
  <cp:category/>
</cp:coreProperties>
</file>